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</p:sldIdLst>
  <p:sldSz cy="5143500" cx="9144000"/>
  <p:notesSz cx="6858000" cy="9144000"/>
  <p:embeddedFontLst>
    <p:embeddedFont>
      <p:font typeface="Montserrat"/>
      <p:regular r:id="rId39"/>
      <p:bold r:id="rId40"/>
      <p:italic r:id="rId41"/>
      <p:boldItalic r:id="rId42"/>
    </p:embeddedFont>
    <p:embeddedFont>
      <p:font typeface="Lato"/>
      <p:regular r:id="rId43"/>
      <p:bold r:id="rId44"/>
      <p:italic r:id="rId45"/>
      <p:boldItalic r:id="rId4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86165374-5EBC-4329-97BA-8DAAC12438BD}">
  <a:tblStyle styleId="{86165374-5EBC-4329-97BA-8DAAC12438B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-bold.fntdata"/><Relationship Id="rId20" Type="http://schemas.openxmlformats.org/officeDocument/2006/relationships/slide" Target="slides/slide14.xml"/><Relationship Id="rId42" Type="http://schemas.openxmlformats.org/officeDocument/2006/relationships/font" Target="fonts/Montserrat-boldItalic.fntdata"/><Relationship Id="rId41" Type="http://schemas.openxmlformats.org/officeDocument/2006/relationships/font" Target="fonts/Montserrat-italic.fntdata"/><Relationship Id="rId22" Type="http://schemas.openxmlformats.org/officeDocument/2006/relationships/slide" Target="slides/slide16.xml"/><Relationship Id="rId44" Type="http://schemas.openxmlformats.org/officeDocument/2006/relationships/font" Target="fonts/Lato-bold.fntdata"/><Relationship Id="rId21" Type="http://schemas.openxmlformats.org/officeDocument/2006/relationships/slide" Target="slides/slide15.xml"/><Relationship Id="rId43" Type="http://schemas.openxmlformats.org/officeDocument/2006/relationships/font" Target="fonts/Lato-regular.fntdata"/><Relationship Id="rId24" Type="http://schemas.openxmlformats.org/officeDocument/2006/relationships/slide" Target="slides/slide18.xml"/><Relationship Id="rId46" Type="http://schemas.openxmlformats.org/officeDocument/2006/relationships/font" Target="fonts/Lato-boldItalic.fntdata"/><Relationship Id="rId23" Type="http://schemas.openxmlformats.org/officeDocument/2006/relationships/slide" Target="slides/slide17.xml"/><Relationship Id="rId45" Type="http://schemas.openxmlformats.org/officeDocument/2006/relationships/font" Target="fonts/Lato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slide" Target="slides/slide31.xml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39" Type="http://schemas.openxmlformats.org/officeDocument/2006/relationships/font" Target="fonts/Montserrat-regular.fntdata"/><Relationship Id="rId16" Type="http://schemas.openxmlformats.org/officeDocument/2006/relationships/slide" Target="slides/slide10.xml"/><Relationship Id="rId38" Type="http://schemas.openxmlformats.org/officeDocument/2006/relationships/slide" Target="slides/slide32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72b237d45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72b237d45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72b237d45b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72b237d45b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72b237d45b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72b237d45b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72b237d45b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72b237d45b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72b237d45b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72b237d45b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72b237d45b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72b237d45b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72b237d45b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72b237d45b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72b237d45b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72b237d45b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74510caaba_1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74510caaba_1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74510c043b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74510c043b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728dff5970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728dff5970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72b237d45b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72b237d45b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72b237d45b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72b237d45b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72b237d45b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72b237d45b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72b237d45b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72b237d45b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72b237d45b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72b237d45b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72b237d45b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72b237d45b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74510c043b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74510c043b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74510c043b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74510c043b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74510caaba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74510caaba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728dff5970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728dff5970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72b237d45b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72b237d45b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74510caaba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74510caaba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74510caaba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74510caaba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728dff5970_0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728dff5970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728dff5970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728dff5970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728dff5970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728dff5970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28dff5970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728dff5970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728dff5970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728dff5970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72b237d45b_1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72b237d45b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728dff5970_0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728dff5970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www.zotero.org/google-docs/?amgn5e" TargetMode="External"/><Relationship Id="rId4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Relationship Id="rId4" Type="http://schemas.openxmlformats.org/officeDocument/2006/relationships/hyperlink" Target="https://www.zotero.org/google-docs/?MxEBU5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png"/><Relationship Id="rId4" Type="http://schemas.openxmlformats.org/officeDocument/2006/relationships/hyperlink" Target="https://www.zotero.org/google-docs/?MxEBU5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png"/><Relationship Id="rId4" Type="http://schemas.openxmlformats.org/officeDocument/2006/relationships/hyperlink" Target="https://www.zotero.org/google-docs/?amgn5e" TargetMode="External"/><Relationship Id="rId5" Type="http://schemas.openxmlformats.org/officeDocument/2006/relationships/image" Target="../media/image10.png"/><Relationship Id="rId6" Type="http://schemas.openxmlformats.org/officeDocument/2006/relationships/hyperlink" Target="https://www.zotero.org/google-docs/?MxEBU5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.png"/><Relationship Id="rId4" Type="http://schemas.openxmlformats.org/officeDocument/2006/relationships/image" Target="../media/image1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5.png"/><Relationship Id="rId6" Type="http://schemas.openxmlformats.org/officeDocument/2006/relationships/image" Target="../media/image1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7.png"/><Relationship Id="rId4" Type="http://schemas.openxmlformats.org/officeDocument/2006/relationships/image" Target="../media/image16.png"/><Relationship Id="rId5" Type="http://schemas.openxmlformats.org/officeDocument/2006/relationships/image" Target="../media/image18.png"/><Relationship Id="rId6" Type="http://schemas.openxmlformats.org/officeDocument/2006/relationships/image" Target="../media/image2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www.zotero.org/google-docs/?MxEBU5" TargetMode="External"/><Relationship Id="rId4" Type="http://schemas.openxmlformats.org/officeDocument/2006/relationships/image" Target="../media/image23.png"/><Relationship Id="rId5" Type="http://schemas.openxmlformats.org/officeDocument/2006/relationships/image" Target="../media/image2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www.zotero.org/google-docs/?MxEBU5" TargetMode="External"/><Relationship Id="rId4" Type="http://schemas.openxmlformats.org/officeDocument/2006/relationships/image" Target="../media/image21.png"/><Relationship Id="rId5" Type="http://schemas.openxmlformats.org/officeDocument/2006/relationships/image" Target="../media/image2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www.zotero.org/google-docs/?MxEBU5" TargetMode="External"/><Relationship Id="rId4" Type="http://schemas.openxmlformats.org/officeDocument/2006/relationships/image" Target="../media/image26.png"/><Relationship Id="rId5" Type="http://schemas.openxmlformats.org/officeDocument/2006/relationships/image" Target="../media/image2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s://www.zotero.org/google-docs/?MxEBU5" TargetMode="External"/><Relationship Id="rId4" Type="http://schemas.openxmlformats.org/officeDocument/2006/relationships/image" Target="../media/image32.png"/><Relationship Id="rId5" Type="http://schemas.openxmlformats.org/officeDocument/2006/relationships/image" Target="../media/image3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s://www.zotero.org/google-docs/?wIiHtz" TargetMode="External"/><Relationship Id="rId4" Type="http://schemas.openxmlformats.org/officeDocument/2006/relationships/image" Target="../media/image3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9.png"/></Relationships>
</file>

<file path=ppt/slides/_rels/slide32.xml.rels><?xml version="1.0" encoding="UTF-8" standalone="yes"?><Relationships xmlns="http://schemas.openxmlformats.org/package/2006/relationships"><Relationship Id="rId11" Type="http://schemas.openxmlformats.org/officeDocument/2006/relationships/hyperlink" Target="https://www.zotero.org/google-docs/?ExebMN" TargetMode="External"/><Relationship Id="rId10" Type="http://schemas.openxmlformats.org/officeDocument/2006/relationships/hyperlink" Target="https://www.zotero.org/google-docs/?ExebMN" TargetMode="External"/><Relationship Id="rId13" Type="http://schemas.openxmlformats.org/officeDocument/2006/relationships/hyperlink" Target="https://www.zotero.org/google-docs/?ExebMN" TargetMode="External"/><Relationship Id="rId12" Type="http://schemas.openxmlformats.org/officeDocument/2006/relationships/hyperlink" Target="https://www.zotero.org/google-docs/?ExebMN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hyperlink" Target="https://www.zotero.org/google-docs/?ExebMN" TargetMode="External"/><Relationship Id="rId4" Type="http://schemas.openxmlformats.org/officeDocument/2006/relationships/hyperlink" Target="https://www.zotero.org/google-docs/?ExebMN" TargetMode="External"/><Relationship Id="rId9" Type="http://schemas.openxmlformats.org/officeDocument/2006/relationships/hyperlink" Target="https://www.zotero.org/google-docs/?ExebMN" TargetMode="External"/><Relationship Id="rId14" Type="http://schemas.openxmlformats.org/officeDocument/2006/relationships/hyperlink" Target="https://www.zotero.org/google-docs/?ExebMN" TargetMode="External"/><Relationship Id="rId5" Type="http://schemas.openxmlformats.org/officeDocument/2006/relationships/hyperlink" Target="https://www.zotero.org/google-docs/?ExebMN" TargetMode="External"/><Relationship Id="rId6" Type="http://schemas.openxmlformats.org/officeDocument/2006/relationships/hyperlink" Target="https://www.zotero.org/google-docs/?ExebMN" TargetMode="External"/><Relationship Id="rId7" Type="http://schemas.openxmlformats.org/officeDocument/2006/relationships/hyperlink" Target="https://www.zotero.org/google-docs/?ExebMN" TargetMode="External"/><Relationship Id="rId8" Type="http://schemas.openxmlformats.org/officeDocument/2006/relationships/hyperlink" Target="https://www.zotero.org/google-docs/?ExebMN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www.zotero.org/google-docs/?uS3bZP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www.zotero.org/google-docs/?2YMOvk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www.zotero.org/google-docs/?MxEBU5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type="ctrTitle"/>
          </p:nvPr>
        </p:nvSpPr>
        <p:spPr>
          <a:xfrm>
            <a:off x="3537150" y="88435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Clasificación de residuos sólidos mediante Deep Learning</a:t>
            </a:r>
            <a:endParaRPr/>
          </a:p>
        </p:txBody>
      </p:sp>
      <p:sp>
        <p:nvSpPr>
          <p:cNvPr id="135" name="Google Shape;135;p13"/>
          <p:cNvSpPr txBox="1"/>
          <p:nvPr>
            <p:ph idx="1" type="subTitle"/>
          </p:nvPr>
        </p:nvSpPr>
        <p:spPr>
          <a:xfrm>
            <a:off x="311700" y="2834125"/>
            <a:ext cx="8520600" cy="114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Jaime Mosquera Gutiérrez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Daniel Calle Castrillón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000">
                <a:latin typeface="Lato"/>
                <a:ea typeface="Lato"/>
                <a:cs typeface="Lato"/>
                <a:sym typeface="Lato"/>
              </a:rPr>
              <a:t>Metodología de trabajo</a:t>
            </a:r>
            <a:endParaRPr/>
          </a:p>
        </p:txBody>
      </p:sp>
      <p:sp>
        <p:nvSpPr>
          <p:cNvPr id="189" name="Google Shape;189;p22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 sz="1400"/>
              <a:t>Analizar un par de  artículos relevantes en el tema</a:t>
            </a:r>
            <a:endParaRPr b="1" sz="14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1400"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b="1" lang="en" sz="1400"/>
              <a:t>Replicar resultados</a:t>
            </a:r>
            <a:endParaRPr b="1" sz="14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1400"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b="1" lang="en" sz="1400"/>
              <a:t>Proponer </a:t>
            </a:r>
            <a:r>
              <a:rPr b="1" lang="en" sz="1400"/>
              <a:t>modificaciones </a:t>
            </a:r>
            <a:r>
              <a:rPr b="1" lang="en" sz="1400"/>
              <a:t>a lo replicado.</a:t>
            </a:r>
            <a:endParaRPr b="1" sz="14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1400"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b="1" lang="en" sz="1400"/>
              <a:t>Comparar los resultados</a:t>
            </a:r>
            <a:endParaRPr b="1" sz="1400"/>
          </a:p>
        </p:txBody>
      </p:sp>
      <p:pic>
        <p:nvPicPr>
          <p:cNvPr id="190" name="Google Shape;19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77463" y="1913488"/>
            <a:ext cx="2657475" cy="22193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30000"/>
              </a:srgbClr>
            </a:outerShdw>
            <a:reflection blurRad="0" dir="0" dist="0" endA="0" endPos="30000" fadeDir="5400012" kx="0" rotWithShape="0" algn="bl" stA="46000" stPos="0" sy="-100000" ky="0"/>
          </a:effec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000">
                <a:latin typeface="Lato"/>
                <a:ea typeface="Lato"/>
                <a:cs typeface="Lato"/>
                <a:sym typeface="Lato"/>
              </a:rPr>
              <a:t>Metodología</a:t>
            </a:r>
            <a:endParaRPr/>
          </a:p>
        </p:txBody>
      </p:sp>
      <p:sp>
        <p:nvSpPr>
          <p:cNvPr id="196" name="Google Shape;196;p23"/>
          <p:cNvSpPr txBox="1"/>
          <p:nvPr>
            <p:ph idx="1" type="body"/>
          </p:nvPr>
        </p:nvSpPr>
        <p:spPr>
          <a:xfrm>
            <a:off x="582650" y="1307850"/>
            <a:ext cx="8518800" cy="3171000"/>
          </a:xfrm>
          <a:prstGeom prst="rect">
            <a:avLst/>
          </a:prstGeom>
        </p:spPr>
        <p:txBody>
          <a:bodyPr anchorCtr="0" anchor="t" bIns="0" lIns="0" spcFirstLastPara="1" rIns="0" wrap="square" tIns="182875">
            <a:noAutofit/>
          </a:bodyPr>
          <a:lstStyle/>
          <a:p>
            <a:pPr indent="-330200" lvl="0" marL="457200" rtl="0" algn="l">
              <a:lnSpc>
                <a:spcPct val="1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" sz="1600"/>
              <a:t>Revisión</a:t>
            </a:r>
            <a:endParaRPr b="1" sz="1600"/>
          </a:p>
          <a:p>
            <a:pPr indent="0" lvl="0" marL="0" rtl="0" algn="l">
              <a:lnSpc>
                <a:spcPct val="1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1600"/>
          </a:p>
          <a:p>
            <a:pPr indent="0" lvl="0" marL="457200" rtl="0" algn="l">
              <a:lnSpc>
                <a:spcPct val="1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i="1" lang="en" sz="1600"/>
              <a:t>“Classification of Trash for Recyclability Status” - Gary Thung &amp;  Mindy Yang, Stanford, 2016</a:t>
            </a:r>
            <a:endParaRPr b="1" i="1" sz="1600"/>
          </a:p>
          <a:p>
            <a:pPr indent="0" lvl="0" marL="457200" rtl="0" algn="l">
              <a:lnSpc>
                <a:spcPct val="1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i="1" sz="1600"/>
          </a:p>
          <a:p>
            <a:pPr indent="0" lvl="0" marL="457200" rtl="0" algn="l">
              <a:lnSpc>
                <a:spcPct val="1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i="1" lang="en" sz="1600"/>
              <a:t>“Intelligent Waste Classification System Using Deep Learning</a:t>
            </a:r>
            <a:endParaRPr b="1" i="1" sz="1600"/>
          </a:p>
          <a:p>
            <a:pPr indent="0" lvl="0" marL="457200" rtl="0" algn="l">
              <a:lnSpc>
                <a:spcPct val="1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i="1" lang="en" sz="1600"/>
              <a:t>Convolutional Neural Network” - Olugboja Adedeji &amp; Zenghui Wang, U. South Africa, 2019</a:t>
            </a:r>
            <a:endParaRPr b="1" i="1" sz="1600"/>
          </a:p>
          <a:p>
            <a:pPr indent="0" lvl="0" marL="457200" rtl="0" algn="l">
              <a:lnSpc>
                <a:spcPct val="1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i="1" sz="1600"/>
          </a:p>
          <a:p>
            <a:pPr indent="-330200" lvl="0" marL="457200" rtl="0" algn="l">
              <a:lnSpc>
                <a:spcPct val="1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600"/>
              <a:buChar char="●"/>
            </a:pPr>
            <a:r>
              <a:rPr lang="en" sz="1600">
                <a:solidFill>
                  <a:srgbClr val="999999"/>
                </a:solidFill>
              </a:rPr>
              <a:t>Replicar resultados</a:t>
            </a:r>
            <a:endParaRPr sz="1600">
              <a:solidFill>
                <a:srgbClr val="999999"/>
              </a:solidFill>
            </a:endParaRPr>
          </a:p>
          <a:p>
            <a:pPr indent="0" lvl="0" marL="457200" rtl="0" algn="l">
              <a:lnSpc>
                <a:spcPct val="1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999999"/>
              </a:solidFill>
            </a:endParaRPr>
          </a:p>
          <a:p>
            <a:pPr indent="-330200" lvl="0" marL="457200" rtl="0" algn="l">
              <a:lnSpc>
                <a:spcPct val="1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600"/>
              <a:buChar char="●"/>
            </a:pPr>
            <a:r>
              <a:rPr lang="en" sz="1600">
                <a:solidFill>
                  <a:srgbClr val="999999"/>
                </a:solidFill>
              </a:rPr>
              <a:t>Proponer modificaciones a lo replicado.</a:t>
            </a:r>
            <a:endParaRPr sz="1600">
              <a:solidFill>
                <a:srgbClr val="999999"/>
              </a:solidFill>
            </a:endParaRPr>
          </a:p>
          <a:p>
            <a:pPr indent="0" lvl="0" marL="457200" rtl="0" algn="l">
              <a:lnSpc>
                <a:spcPct val="1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999999"/>
              </a:solidFill>
            </a:endParaRPr>
          </a:p>
          <a:p>
            <a:pPr indent="-330200" lvl="0" marL="457200" rtl="0" algn="l">
              <a:lnSpc>
                <a:spcPct val="1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600"/>
              <a:buChar char="●"/>
            </a:pPr>
            <a:r>
              <a:rPr lang="en" sz="1600">
                <a:solidFill>
                  <a:srgbClr val="999999"/>
                </a:solidFill>
              </a:rPr>
              <a:t>Comparar los resultados</a:t>
            </a:r>
            <a:endParaRPr sz="1600">
              <a:solidFill>
                <a:srgbClr val="999999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000">
                <a:latin typeface="Lato"/>
                <a:ea typeface="Lato"/>
                <a:cs typeface="Lato"/>
                <a:sym typeface="Lato"/>
              </a:rPr>
              <a:t>Metodología</a:t>
            </a:r>
            <a:endParaRPr/>
          </a:p>
        </p:txBody>
      </p:sp>
      <p:sp>
        <p:nvSpPr>
          <p:cNvPr id="202" name="Google Shape;202;p24"/>
          <p:cNvSpPr txBox="1"/>
          <p:nvPr>
            <p:ph idx="1" type="body"/>
          </p:nvPr>
        </p:nvSpPr>
        <p:spPr>
          <a:xfrm>
            <a:off x="1297500" y="1307850"/>
            <a:ext cx="7038900" cy="3171000"/>
          </a:xfrm>
          <a:prstGeom prst="rect">
            <a:avLst/>
          </a:prstGeom>
        </p:spPr>
        <p:txBody>
          <a:bodyPr anchorCtr="0" anchor="t" bIns="0" lIns="0" spcFirstLastPara="1" rIns="0" wrap="square" tIns="182875">
            <a:noAutofit/>
          </a:bodyPr>
          <a:lstStyle/>
          <a:p>
            <a:pPr indent="0" lvl="0" marL="457200" rtl="0" algn="l">
              <a:lnSpc>
                <a:spcPct val="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400"/>
              <a:t>“</a:t>
            </a:r>
            <a:r>
              <a:rPr b="1" i="1" lang="en" sz="1400"/>
              <a:t>Classification of Trash for Recyclability Status” - Gary Thung &amp;  Mindy Yang, Stanford</a:t>
            </a:r>
            <a:endParaRPr b="1" i="1" sz="1400"/>
          </a:p>
          <a:p>
            <a:pPr indent="0" lvl="0" marL="457200" rtl="0" algn="l">
              <a:lnSpc>
                <a:spcPct val="1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>
              <a:solidFill>
                <a:srgbClr val="999999"/>
              </a:solidFill>
            </a:endParaRPr>
          </a:p>
        </p:txBody>
      </p:sp>
      <p:pic>
        <p:nvPicPr>
          <p:cNvPr id="203" name="Google Shape;20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82925" y="1767100"/>
            <a:ext cx="2685650" cy="3124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8550" y="1767100"/>
            <a:ext cx="3495237" cy="3124775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24"/>
          <p:cNvSpPr txBox="1"/>
          <p:nvPr/>
        </p:nvSpPr>
        <p:spPr>
          <a:xfrm>
            <a:off x="4057100" y="1888400"/>
            <a:ext cx="1871400" cy="27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CNN</a:t>
            </a: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: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Image size: 256x256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Batch size: 32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LR: 5e-8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tra/val/tes: 70/13/17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L2 regularization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60 epochs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000">
                <a:latin typeface="Lato"/>
                <a:ea typeface="Lato"/>
                <a:cs typeface="Lato"/>
                <a:sym typeface="Lato"/>
              </a:rPr>
              <a:t>Metodología</a:t>
            </a:r>
            <a:endParaRPr/>
          </a:p>
        </p:txBody>
      </p:sp>
      <p:sp>
        <p:nvSpPr>
          <p:cNvPr id="211" name="Google Shape;211;p25"/>
          <p:cNvSpPr txBox="1"/>
          <p:nvPr>
            <p:ph idx="1" type="body"/>
          </p:nvPr>
        </p:nvSpPr>
        <p:spPr>
          <a:xfrm>
            <a:off x="1297500" y="4355800"/>
            <a:ext cx="7038900" cy="351600"/>
          </a:xfrm>
          <a:prstGeom prst="rect">
            <a:avLst/>
          </a:prstGeom>
        </p:spPr>
        <p:txBody>
          <a:bodyPr anchorCtr="0" anchor="t" bIns="0" lIns="0" spcFirstLastPara="1" rIns="0" wrap="square" tIns="182875">
            <a:noAutofit/>
          </a:bodyPr>
          <a:lstStyle/>
          <a:p>
            <a:pPr indent="0" lvl="0" marL="457200" rtl="0" algn="l">
              <a:lnSpc>
                <a:spcPct val="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Figura 1. Matrices de confusión para CNN y SVM </a:t>
            </a:r>
            <a:r>
              <a:rPr lang="en" sz="1400">
                <a:uFill>
                  <a:noFill/>
                </a:uFill>
                <a:hlinkClick r:id="rId3"/>
              </a:rPr>
              <a:t>(Yang y Thung 2016)</a:t>
            </a:r>
            <a:endParaRPr sz="1400"/>
          </a:p>
          <a:p>
            <a:pPr indent="0" lvl="0" marL="457200" rtl="0" algn="l">
              <a:lnSpc>
                <a:spcPct val="1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>
              <a:solidFill>
                <a:srgbClr val="999999"/>
              </a:solidFill>
            </a:endParaRPr>
          </a:p>
        </p:txBody>
      </p:sp>
      <p:pic>
        <p:nvPicPr>
          <p:cNvPr id="212" name="Google Shape;212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59163" y="1307860"/>
            <a:ext cx="6315576" cy="2766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Metodología de trabajo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218" name="Google Shape;218;p26"/>
          <p:cNvPicPr preferRelativeResize="0"/>
          <p:nvPr/>
        </p:nvPicPr>
        <p:blipFill rotWithShape="1">
          <a:blip r:embed="rId3">
            <a:alphaModFix/>
          </a:blip>
          <a:srcRect b="0" l="0" r="0" t="4625"/>
          <a:stretch/>
        </p:blipFill>
        <p:spPr>
          <a:xfrm>
            <a:off x="2144150" y="1385650"/>
            <a:ext cx="6754725" cy="3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26"/>
          <p:cNvSpPr txBox="1"/>
          <p:nvPr/>
        </p:nvSpPr>
        <p:spPr>
          <a:xfrm>
            <a:off x="380275" y="2162900"/>
            <a:ext cx="1999500" cy="18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 Resnet-50 (Keras):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Image size: 224x224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Batch size: 12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train/val: 80/20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12 epochs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0" name="Google Shape;220;p26"/>
          <p:cNvSpPr txBox="1"/>
          <p:nvPr>
            <p:ph idx="1" type="body"/>
          </p:nvPr>
        </p:nvSpPr>
        <p:spPr>
          <a:xfrm>
            <a:off x="2898225" y="4842850"/>
            <a:ext cx="5919300" cy="332400"/>
          </a:xfrm>
          <a:prstGeom prst="rect">
            <a:avLst/>
          </a:prstGeom>
        </p:spPr>
        <p:txBody>
          <a:bodyPr anchorCtr="0" anchor="t" bIns="0" lIns="0" spcFirstLastPara="1" rIns="0" wrap="square" tIns="182875">
            <a:noAutofit/>
          </a:bodyPr>
          <a:lstStyle/>
          <a:p>
            <a:pPr indent="0" lvl="0" marL="457200" rtl="0" algn="ctr">
              <a:lnSpc>
                <a:spcPct val="1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>
                <a:solidFill>
                  <a:srgbClr val="000000"/>
                </a:solidFill>
              </a:rPr>
              <a:t>Figura 2. ResNet 50 de referencia </a:t>
            </a:r>
            <a:r>
              <a:rPr lang="en" sz="1400">
                <a:solidFill>
                  <a:srgbClr val="000000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(Adedeji y Wang, 2019)</a:t>
            </a:r>
            <a:endParaRPr sz="1400">
              <a:solidFill>
                <a:srgbClr val="000000"/>
              </a:solidFill>
            </a:endParaRPr>
          </a:p>
        </p:txBody>
      </p:sp>
      <p:sp>
        <p:nvSpPr>
          <p:cNvPr id="221" name="Google Shape;221;p26"/>
          <p:cNvSpPr txBox="1"/>
          <p:nvPr/>
        </p:nvSpPr>
        <p:spPr>
          <a:xfrm>
            <a:off x="571425" y="785975"/>
            <a:ext cx="82461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lnSpc>
                <a:spcPct val="1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i="1" lang="en">
                <a:latin typeface="Lato"/>
                <a:ea typeface="Lato"/>
                <a:cs typeface="Lato"/>
                <a:sym typeface="Lato"/>
              </a:rPr>
              <a:t>“Intelligent Waste Classification System Using Deep Learning</a:t>
            </a:r>
            <a:endParaRPr b="1" i="1"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lnSpc>
                <a:spcPct val="1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b="1" i="1" lang="en">
                <a:latin typeface="Lato"/>
                <a:ea typeface="Lato"/>
                <a:cs typeface="Lato"/>
                <a:sym typeface="Lato"/>
              </a:rPr>
              <a:t>Convolutional Neural Network” - Olugboja Adedeji &amp; Zenghui Wang, U. South Africa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000">
                <a:latin typeface="Lato"/>
                <a:ea typeface="Lato"/>
                <a:cs typeface="Lato"/>
                <a:sym typeface="Lato"/>
              </a:rPr>
              <a:t>Metodología</a:t>
            </a:r>
            <a:endParaRPr/>
          </a:p>
        </p:txBody>
      </p:sp>
      <p:pic>
        <p:nvPicPr>
          <p:cNvPr id="227" name="Google Shape;22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9176" y="1449849"/>
            <a:ext cx="8193676" cy="2684325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27"/>
          <p:cNvSpPr txBox="1"/>
          <p:nvPr>
            <p:ph idx="1" type="body"/>
          </p:nvPr>
        </p:nvSpPr>
        <p:spPr>
          <a:xfrm>
            <a:off x="1297500" y="4355800"/>
            <a:ext cx="7038900" cy="658500"/>
          </a:xfrm>
          <a:prstGeom prst="rect">
            <a:avLst/>
          </a:prstGeom>
        </p:spPr>
        <p:txBody>
          <a:bodyPr anchorCtr="0" anchor="t" bIns="0" lIns="0" spcFirstLastPara="1" rIns="0" wrap="square" tIns="182875">
            <a:noAutofit/>
          </a:bodyPr>
          <a:lstStyle/>
          <a:p>
            <a:pPr indent="0" lvl="0" marL="457200" rtl="0" algn="l">
              <a:lnSpc>
                <a:spcPct val="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Figura 3. Función de pérdida y </a:t>
            </a:r>
            <a:r>
              <a:rPr i="1" lang="en" sz="1400"/>
              <a:t>Accuracy</a:t>
            </a:r>
            <a:r>
              <a:rPr lang="en" sz="1400"/>
              <a:t> para los datos de entrenamiento y validación</a:t>
            </a:r>
            <a:endParaRPr sz="1400"/>
          </a:p>
          <a:p>
            <a:pPr indent="0" lvl="0" marL="457200" rtl="0" algn="ctr">
              <a:lnSpc>
                <a:spcPct val="1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400"/>
              <a:t> </a:t>
            </a:r>
            <a:r>
              <a:rPr lang="en" sz="1400">
                <a:uFill>
                  <a:noFill/>
                </a:uFill>
                <a:hlinkClick r:id="rId4"/>
              </a:rPr>
              <a:t>(Adedeji y Wang, 2019)</a:t>
            </a:r>
            <a:endParaRPr sz="1400">
              <a:solidFill>
                <a:srgbClr val="999999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</a:t>
            </a:r>
            <a:endParaRPr/>
          </a:p>
        </p:txBody>
      </p:sp>
      <p:pic>
        <p:nvPicPr>
          <p:cNvPr id="234" name="Google Shape;234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45887" y="2058400"/>
            <a:ext cx="3819914" cy="251460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28"/>
          <p:cNvSpPr txBox="1"/>
          <p:nvPr>
            <p:ph idx="1" type="body"/>
          </p:nvPr>
        </p:nvSpPr>
        <p:spPr>
          <a:xfrm>
            <a:off x="5086938" y="4617600"/>
            <a:ext cx="3937800" cy="525900"/>
          </a:xfrm>
          <a:prstGeom prst="rect">
            <a:avLst/>
          </a:prstGeom>
        </p:spPr>
        <p:txBody>
          <a:bodyPr anchorCtr="0" anchor="t" bIns="0" lIns="0" spcFirstLastPara="1" rIns="0" wrap="square" tIns="182875">
            <a:noAutofit/>
          </a:bodyPr>
          <a:lstStyle/>
          <a:p>
            <a:pPr indent="0" lvl="0" marL="457200" rtl="0" algn="l">
              <a:lnSpc>
                <a:spcPct val="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Figura 5. Ejemplos de imágenes por etiqueta.</a:t>
            </a:r>
            <a:endParaRPr sz="1400"/>
          </a:p>
          <a:p>
            <a:pPr indent="457200" lvl="0" marL="914400" rtl="0" algn="l">
              <a:lnSpc>
                <a:spcPct val="1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400"/>
              <a:t> </a:t>
            </a:r>
            <a:r>
              <a:rPr lang="en" sz="1400">
                <a:uFill>
                  <a:noFill/>
                </a:uFill>
                <a:hlinkClick r:id="rId4"/>
              </a:rPr>
              <a:t>(Yang y Thung 2016)</a:t>
            </a:r>
            <a:endParaRPr sz="1400">
              <a:solidFill>
                <a:srgbClr val="999999"/>
              </a:solidFill>
            </a:endParaRPr>
          </a:p>
        </p:txBody>
      </p:sp>
      <p:pic>
        <p:nvPicPr>
          <p:cNvPr id="236" name="Google Shape;236;p28"/>
          <p:cNvPicPr preferRelativeResize="0"/>
          <p:nvPr/>
        </p:nvPicPr>
        <p:blipFill rotWithShape="1">
          <a:blip r:embed="rId5">
            <a:alphaModFix/>
          </a:blip>
          <a:srcRect b="0" l="3701" r="7756" t="9804"/>
          <a:stretch/>
        </p:blipFill>
        <p:spPr>
          <a:xfrm>
            <a:off x="533475" y="1898475"/>
            <a:ext cx="4101875" cy="2785601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28"/>
          <p:cNvSpPr txBox="1"/>
          <p:nvPr>
            <p:ph idx="1" type="body"/>
          </p:nvPr>
        </p:nvSpPr>
        <p:spPr>
          <a:xfrm>
            <a:off x="1297500" y="991525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Trashnet</a:t>
            </a:r>
            <a:endParaRPr b="1" sz="1800"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400"/>
              <a:t>2527 i</a:t>
            </a:r>
            <a:r>
              <a:rPr b="1" lang="en" sz="1400"/>
              <a:t>mágenes con fondo neutro tomadas por los autores</a:t>
            </a:r>
            <a:endParaRPr b="1"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1800"/>
          </a:p>
        </p:txBody>
      </p:sp>
      <p:sp>
        <p:nvSpPr>
          <p:cNvPr id="238" name="Google Shape;238;p28"/>
          <p:cNvSpPr txBox="1"/>
          <p:nvPr>
            <p:ph idx="1" type="body"/>
          </p:nvPr>
        </p:nvSpPr>
        <p:spPr>
          <a:xfrm>
            <a:off x="533475" y="4573000"/>
            <a:ext cx="3937800" cy="525900"/>
          </a:xfrm>
          <a:prstGeom prst="rect">
            <a:avLst/>
          </a:prstGeom>
        </p:spPr>
        <p:txBody>
          <a:bodyPr anchorCtr="0" anchor="t" bIns="0" lIns="0" spcFirstLastPara="1" rIns="0" wrap="square" tIns="182875">
            <a:noAutofit/>
          </a:bodyPr>
          <a:lstStyle/>
          <a:p>
            <a:pPr indent="0" lvl="0" marL="457200" rtl="0" algn="l">
              <a:lnSpc>
                <a:spcPct val="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Figura 4. Cantidad de imágenes por etiqueta.</a:t>
            </a:r>
            <a:endParaRPr sz="1400"/>
          </a:p>
          <a:p>
            <a:pPr indent="457200" lvl="0" marL="914400" rtl="0" algn="l">
              <a:lnSpc>
                <a:spcPct val="1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400"/>
              <a:t> </a:t>
            </a:r>
            <a:r>
              <a:rPr lang="en" sz="1400">
                <a:uFill>
                  <a:noFill/>
                </a:uFill>
                <a:hlinkClick r:id="rId6"/>
              </a:rPr>
              <a:t>(Elaboración propia)</a:t>
            </a:r>
            <a:endParaRPr sz="1400">
              <a:solidFill>
                <a:srgbClr val="999999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</a:t>
            </a:r>
            <a:endParaRPr/>
          </a:p>
        </p:txBody>
      </p:sp>
      <p:sp>
        <p:nvSpPr>
          <p:cNvPr id="244" name="Google Shape;244;p29"/>
          <p:cNvSpPr txBox="1"/>
          <p:nvPr>
            <p:ph idx="1" type="body"/>
          </p:nvPr>
        </p:nvSpPr>
        <p:spPr>
          <a:xfrm>
            <a:off x="1297500" y="1116150"/>
            <a:ext cx="7038900" cy="166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Trashnet</a:t>
            </a:r>
            <a:endParaRPr b="1" sz="1800"/>
          </a:p>
          <a:p>
            <a:pPr indent="-30480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➔"/>
            </a:pPr>
            <a:r>
              <a:rPr b="1" lang="en" sz="1200"/>
              <a:t>80% Entrenamiento</a:t>
            </a:r>
            <a:endParaRPr b="1" sz="1200"/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➔"/>
            </a:pPr>
            <a:r>
              <a:rPr b="1" lang="en" sz="1200"/>
              <a:t>10% Validación</a:t>
            </a:r>
            <a:endParaRPr b="1" sz="1200"/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➔"/>
            </a:pPr>
            <a:r>
              <a:rPr b="1" lang="en" sz="1200"/>
              <a:t>10% Test</a:t>
            </a:r>
            <a:endParaRPr b="1" sz="12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Media = [0.485, 0.456, 0.406], Desviación estándar = [0.229, 0.224, 0.225]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1800"/>
          </a:p>
        </p:txBody>
      </p:sp>
      <p:sp>
        <p:nvSpPr>
          <p:cNvPr id="245" name="Google Shape;245;p29"/>
          <p:cNvSpPr txBox="1"/>
          <p:nvPr>
            <p:ph idx="1" type="body"/>
          </p:nvPr>
        </p:nvSpPr>
        <p:spPr>
          <a:xfrm>
            <a:off x="231500" y="3480375"/>
            <a:ext cx="2155800" cy="1418400"/>
          </a:xfrm>
          <a:prstGeom prst="rect">
            <a:avLst/>
          </a:prstGeom>
        </p:spPr>
        <p:txBody>
          <a:bodyPr anchorCtr="0" anchor="t" bIns="0" lIns="0" spcFirstLastPara="1" rIns="0" wrap="square" tIns="182875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Figura 6. Ejemplos de Imágenes normalizadas de acuerdo a la normalización de PyTorch. </a:t>
            </a:r>
            <a:endParaRPr sz="1400"/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(Elaboración propia)</a:t>
            </a:r>
            <a:endParaRPr sz="1400">
              <a:solidFill>
                <a:srgbClr val="999999"/>
              </a:solidFill>
            </a:endParaRPr>
          </a:p>
        </p:txBody>
      </p:sp>
      <p:pic>
        <p:nvPicPr>
          <p:cNvPr id="246" name="Google Shape;24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53750" y="2825975"/>
            <a:ext cx="2635437" cy="215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08943" y="2825975"/>
            <a:ext cx="2047575" cy="2156250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29"/>
          <p:cNvSpPr txBox="1"/>
          <p:nvPr/>
        </p:nvSpPr>
        <p:spPr>
          <a:xfrm>
            <a:off x="3919375" y="1635550"/>
            <a:ext cx="4199700" cy="7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Transformadas para tener un mismo tamaño: 224 x 224 px y normalizadas así:</a:t>
            </a:r>
            <a:endParaRPr b="1"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</a:t>
            </a:r>
            <a:endParaRPr/>
          </a:p>
        </p:txBody>
      </p:sp>
      <p:sp>
        <p:nvSpPr>
          <p:cNvPr id="254" name="Google Shape;254;p30"/>
          <p:cNvSpPr txBox="1"/>
          <p:nvPr>
            <p:ph idx="1" type="body"/>
          </p:nvPr>
        </p:nvSpPr>
        <p:spPr>
          <a:xfrm>
            <a:off x="275750" y="2034575"/>
            <a:ext cx="2155800" cy="1418400"/>
          </a:xfrm>
          <a:prstGeom prst="rect">
            <a:avLst/>
          </a:prstGeom>
        </p:spPr>
        <p:txBody>
          <a:bodyPr anchorCtr="0" anchor="t" bIns="0" lIns="0" spcFirstLastPara="1" rIns="0" wrap="square" tIns="182875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Figura 6. Ejemplos de Imágenes normalizadas de acuerdo a la normalización de PyTorch. </a:t>
            </a:r>
            <a:endParaRPr sz="1400"/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(Elaboración propia)</a:t>
            </a:r>
            <a:endParaRPr sz="1400">
              <a:solidFill>
                <a:srgbClr val="999999"/>
              </a:solidFill>
            </a:endParaRPr>
          </a:p>
        </p:txBody>
      </p:sp>
      <p:pic>
        <p:nvPicPr>
          <p:cNvPr id="255" name="Google Shape;25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26073" y="2820625"/>
            <a:ext cx="2623852" cy="2126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51800" y="2926621"/>
            <a:ext cx="2796615" cy="19142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10200" y="393750"/>
            <a:ext cx="2560725" cy="229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51800" y="453350"/>
            <a:ext cx="2820300" cy="2174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</a:t>
            </a:r>
            <a:endParaRPr/>
          </a:p>
        </p:txBody>
      </p:sp>
      <p:sp>
        <p:nvSpPr>
          <p:cNvPr id="264" name="Google Shape;264;p31"/>
          <p:cNvSpPr txBox="1"/>
          <p:nvPr>
            <p:ph idx="1" type="body"/>
          </p:nvPr>
        </p:nvSpPr>
        <p:spPr>
          <a:xfrm>
            <a:off x="275750" y="2034575"/>
            <a:ext cx="2155800" cy="1418400"/>
          </a:xfrm>
          <a:prstGeom prst="rect">
            <a:avLst/>
          </a:prstGeom>
        </p:spPr>
        <p:txBody>
          <a:bodyPr anchorCtr="0" anchor="t" bIns="0" lIns="0" spcFirstLastPara="1" rIns="0" wrap="square" tIns="182875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Figura 6. Ejemplos de Imágenes normalizadas de acuerdo a la normalización de PyTorch. </a:t>
            </a:r>
            <a:endParaRPr sz="1400"/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(Elaboración propia)</a:t>
            </a:r>
            <a:endParaRPr sz="1400">
              <a:solidFill>
                <a:srgbClr val="999999"/>
              </a:solidFill>
            </a:endParaRPr>
          </a:p>
        </p:txBody>
      </p:sp>
      <p:pic>
        <p:nvPicPr>
          <p:cNvPr id="265" name="Google Shape;26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94103" y="393742"/>
            <a:ext cx="2155800" cy="2270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5875" y="393750"/>
            <a:ext cx="2774720" cy="227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39450" y="2709785"/>
            <a:ext cx="2155800" cy="2270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04250" y="2709798"/>
            <a:ext cx="2774725" cy="22702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Contenido</a:t>
            </a:r>
            <a:endParaRPr/>
          </a:p>
        </p:txBody>
      </p:sp>
      <p:sp>
        <p:nvSpPr>
          <p:cNvPr id="141" name="Google Shape;141;p14"/>
          <p:cNvSpPr txBox="1"/>
          <p:nvPr>
            <p:ph idx="1" type="body"/>
          </p:nvPr>
        </p:nvSpPr>
        <p:spPr>
          <a:xfrm>
            <a:off x="1297500" y="1338950"/>
            <a:ext cx="7038900" cy="330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Objetivo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Contexto del problema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Metodología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Dataset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Resnet 50 y SVM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Resnet 50 y Softmax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Retos técnicos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Trabajo Futuro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Referencias</a:t>
            </a:r>
            <a:endParaRPr sz="20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000">
                <a:latin typeface="Lato"/>
                <a:ea typeface="Lato"/>
                <a:cs typeface="Lato"/>
                <a:sym typeface="Lato"/>
              </a:rPr>
              <a:t>Metodología</a:t>
            </a:r>
            <a:endParaRPr/>
          </a:p>
        </p:txBody>
      </p:sp>
      <p:sp>
        <p:nvSpPr>
          <p:cNvPr id="274" name="Google Shape;274;p32"/>
          <p:cNvSpPr txBox="1"/>
          <p:nvPr>
            <p:ph idx="1" type="body"/>
          </p:nvPr>
        </p:nvSpPr>
        <p:spPr>
          <a:xfrm>
            <a:off x="1297500" y="1307850"/>
            <a:ext cx="7038900" cy="3171000"/>
          </a:xfrm>
          <a:prstGeom prst="rect">
            <a:avLst/>
          </a:prstGeom>
        </p:spPr>
        <p:txBody>
          <a:bodyPr anchorCtr="0" anchor="t" bIns="91425" lIns="91425" spcFirstLastPara="1" rIns="91425" wrap="square" tIns="182875">
            <a:noAutofit/>
          </a:bodyPr>
          <a:lstStyle/>
          <a:p>
            <a:pPr indent="-317500" lvl="0" marL="457200" rtl="0" algn="l">
              <a:lnSpc>
                <a:spcPct val="1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>
                <a:solidFill>
                  <a:srgbClr val="999999"/>
                </a:solidFill>
              </a:rPr>
              <a:t>Analizar un artículo relevante en el tema</a:t>
            </a:r>
            <a:endParaRPr b="1" sz="1400"/>
          </a:p>
          <a:p>
            <a:pPr indent="0" lvl="0" marL="0" rtl="0" algn="l">
              <a:lnSpc>
                <a:spcPct val="1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i="1" sz="1400"/>
          </a:p>
          <a:p>
            <a:pPr indent="-317500" lvl="0" marL="457200" rtl="0" algn="l">
              <a:lnSpc>
                <a:spcPct val="1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Replicar resultados</a:t>
            </a:r>
            <a:endParaRPr sz="1400"/>
          </a:p>
          <a:p>
            <a:pPr indent="0" lvl="0" marL="0" rtl="0" algn="l">
              <a:lnSpc>
                <a:spcPct val="1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Resnet-50 usando Transfer Learning y  aplicando SVM como capa de clasificación</a:t>
            </a:r>
            <a:endParaRPr sz="1400"/>
          </a:p>
          <a:p>
            <a:pPr indent="0" lvl="0" marL="0" rtl="0" algn="l">
              <a:lnSpc>
                <a:spcPct val="1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 </a:t>
            </a:r>
            <a:endParaRPr sz="1400">
              <a:solidFill>
                <a:srgbClr val="999999"/>
              </a:solidFill>
            </a:endParaRPr>
          </a:p>
          <a:p>
            <a:pPr indent="-317500" lvl="0" marL="457200" rtl="0" algn="l">
              <a:lnSpc>
                <a:spcPct val="1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400"/>
              <a:buChar char="●"/>
            </a:pPr>
            <a:r>
              <a:rPr lang="en" sz="1400">
                <a:solidFill>
                  <a:srgbClr val="999999"/>
                </a:solidFill>
              </a:rPr>
              <a:t>Proponer modificaciones a lo replicado.</a:t>
            </a:r>
            <a:endParaRPr sz="1400">
              <a:solidFill>
                <a:srgbClr val="999999"/>
              </a:solidFill>
            </a:endParaRPr>
          </a:p>
          <a:p>
            <a:pPr indent="0" lvl="0" marL="457200" rtl="0" algn="l">
              <a:lnSpc>
                <a:spcPct val="1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999999"/>
              </a:solidFill>
            </a:endParaRPr>
          </a:p>
          <a:p>
            <a:pPr indent="-317500" lvl="0" marL="457200" rtl="0" algn="l">
              <a:lnSpc>
                <a:spcPct val="1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400"/>
              <a:buChar char="●"/>
            </a:pPr>
            <a:r>
              <a:rPr lang="en" sz="1400">
                <a:solidFill>
                  <a:srgbClr val="999999"/>
                </a:solidFill>
              </a:rPr>
              <a:t>Comparar los resultados</a:t>
            </a:r>
            <a:endParaRPr sz="1400">
              <a:solidFill>
                <a:srgbClr val="999999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000">
                <a:latin typeface="Lato"/>
                <a:ea typeface="Lato"/>
                <a:cs typeface="Lato"/>
                <a:sym typeface="Lato"/>
              </a:rPr>
              <a:t>Metodología</a:t>
            </a:r>
            <a:endParaRPr/>
          </a:p>
        </p:txBody>
      </p:sp>
      <p:sp>
        <p:nvSpPr>
          <p:cNvPr id="280" name="Google Shape;280;p33"/>
          <p:cNvSpPr txBox="1"/>
          <p:nvPr>
            <p:ph idx="1" type="body"/>
          </p:nvPr>
        </p:nvSpPr>
        <p:spPr>
          <a:xfrm>
            <a:off x="1297500" y="4478850"/>
            <a:ext cx="7038900" cy="658500"/>
          </a:xfrm>
          <a:prstGeom prst="rect">
            <a:avLst/>
          </a:prstGeom>
        </p:spPr>
        <p:txBody>
          <a:bodyPr anchorCtr="0" anchor="t" bIns="0" lIns="0" spcFirstLastPara="1" rIns="0" wrap="square" tIns="182875">
            <a:noAutofit/>
          </a:bodyPr>
          <a:lstStyle/>
          <a:p>
            <a:pPr indent="0" lvl="0" marL="457200" rtl="0" algn="l">
              <a:lnSpc>
                <a:spcPct val="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Figura 7. Función de pérdida y </a:t>
            </a:r>
            <a:r>
              <a:rPr i="1" lang="en" sz="1400"/>
              <a:t>Accuracy</a:t>
            </a:r>
            <a:r>
              <a:rPr lang="en" sz="1400"/>
              <a:t> para los datos de entrenamiento y validación</a:t>
            </a:r>
            <a:endParaRPr sz="1400"/>
          </a:p>
          <a:p>
            <a:pPr indent="0" lvl="0" marL="457200" rtl="0" algn="ctr">
              <a:lnSpc>
                <a:spcPct val="1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400"/>
              <a:t> </a:t>
            </a:r>
            <a:r>
              <a:rPr lang="en" sz="1400">
                <a:uFill>
                  <a:noFill/>
                </a:uFill>
                <a:hlinkClick r:id="rId3"/>
              </a:rPr>
              <a:t>(Elaboración propia)</a:t>
            </a:r>
            <a:endParaRPr sz="1400">
              <a:solidFill>
                <a:srgbClr val="999999"/>
              </a:solidFill>
            </a:endParaRPr>
          </a:p>
        </p:txBody>
      </p:sp>
      <p:pic>
        <p:nvPicPr>
          <p:cNvPr id="281" name="Google Shape;281;p33"/>
          <p:cNvPicPr preferRelativeResize="0"/>
          <p:nvPr/>
        </p:nvPicPr>
        <p:blipFill rotWithShape="1">
          <a:blip r:embed="rId4">
            <a:alphaModFix/>
          </a:blip>
          <a:srcRect b="1678" l="4519" r="8735" t="5090"/>
          <a:stretch/>
        </p:blipFill>
        <p:spPr>
          <a:xfrm>
            <a:off x="76200" y="1328550"/>
            <a:ext cx="4320424" cy="30955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33"/>
          <p:cNvPicPr preferRelativeResize="0"/>
          <p:nvPr/>
        </p:nvPicPr>
        <p:blipFill rotWithShape="1">
          <a:blip r:embed="rId5">
            <a:alphaModFix/>
          </a:blip>
          <a:srcRect b="4704" l="3333" r="9161" t="7522"/>
          <a:stretch/>
        </p:blipFill>
        <p:spPr>
          <a:xfrm>
            <a:off x="4396618" y="1328550"/>
            <a:ext cx="4628831" cy="3095575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33"/>
          <p:cNvSpPr txBox="1"/>
          <p:nvPr>
            <p:ph idx="1" type="body"/>
          </p:nvPr>
        </p:nvSpPr>
        <p:spPr>
          <a:xfrm>
            <a:off x="4823575" y="247650"/>
            <a:ext cx="39966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182875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Resnet-50 usando Transfer Learning usando SVM como capa de clasificación</a:t>
            </a:r>
            <a:endParaRPr sz="1400">
              <a:solidFill>
                <a:srgbClr val="999999"/>
              </a:solidFill>
            </a:endParaRPr>
          </a:p>
          <a:p>
            <a:pPr indent="0" lvl="0" marL="0" rtl="0" algn="just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000">
                <a:latin typeface="Lato"/>
                <a:ea typeface="Lato"/>
                <a:cs typeface="Lato"/>
                <a:sym typeface="Lato"/>
              </a:rPr>
              <a:t>Metodología</a:t>
            </a:r>
            <a:endParaRPr/>
          </a:p>
        </p:txBody>
      </p:sp>
      <p:sp>
        <p:nvSpPr>
          <p:cNvPr id="289" name="Google Shape;289;p34"/>
          <p:cNvSpPr txBox="1"/>
          <p:nvPr>
            <p:ph idx="1" type="body"/>
          </p:nvPr>
        </p:nvSpPr>
        <p:spPr>
          <a:xfrm>
            <a:off x="4823575" y="247650"/>
            <a:ext cx="39966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182875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Resnet-50 usando Transfer Learning usando </a:t>
            </a:r>
            <a:r>
              <a:rPr lang="en" sz="1400"/>
              <a:t>SVM como capa de clasificación</a:t>
            </a:r>
            <a:endParaRPr sz="1400">
              <a:solidFill>
                <a:srgbClr val="999999"/>
              </a:solidFill>
            </a:endParaRPr>
          </a:p>
          <a:p>
            <a:pPr indent="0" lvl="0" marL="0" rtl="0" algn="just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290" name="Google Shape;290;p34"/>
          <p:cNvSpPr txBox="1"/>
          <p:nvPr>
            <p:ph idx="1" type="body"/>
          </p:nvPr>
        </p:nvSpPr>
        <p:spPr>
          <a:xfrm>
            <a:off x="1297500" y="4478850"/>
            <a:ext cx="7038900" cy="658500"/>
          </a:xfrm>
          <a:prstGeom prst="rect">
            <a:avLst/>
          </a:prstGeom>
        </p:spPr>
        <p:txBody>
          <a:bodyPr anchorCtr="0" anchor="t" bIns="0" lIns="0" spcFirstLastPara="1" rIns="0" wrap="square" tIns="182875">
            <a:noAutofit/>
          </a:bodyPr>
          <a:lstStyle/>
          <a:p>
            <a:pPr indent="0" lvl="0" marL="457200" rtl="0" algn="l">
              <a:lnSpc>
                <a:spcPct val="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Figura 8.  Curvas ROC (Receiver Operator </a:t>
            </a:r>
            <a:r>
              <a:rPr lang="en" sz="1400"/>
              <a:t>Characteristic</a:t>
            </a:r>
            <a:r>
              <a:rPr lang="en" sz="1400"/>
              <a:t>) y Matriz de confusión </a:t>
            </a:r>
            <a:endParaRPr sz="1400"/>
          </a:p>
          <a:p>
            <a:pPr indent="0" lvl="0" marL="457200" rtl="0" algn="l">
              <a:lnSpc>
                <a:spcPct val="1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400"/>
              <a:t>normalizada.</a:t>
            </a:r>
            <a:r>
              <a:rPr lang="en" sz="1400">
                <a:uFill>
                  <a:noFill/>
                </a:uFill>
                <a:hlinkClick r:id="rId3"/>
              </a:rPr>
              <a:t>(Elaboración propia)</a:t>
            </a:r>
            <a:endParaRPr sz="1400">
              <a:solidFill>
                <a:srgbClr val="999999"/>
              </a:solidFill>
            </a:endParaRPr>
          </a:p>
        </p:txBody>
      </p:sp>
      <p:grpSp>
        <p:nvGrpSpPr>
          <p:cNvPr id="291" name="Google Shape;291;p34"/>
          <p:cNvGrpSpPr/>
          <p:nvPr/>
        </p:nvGrpSpPr>
        <p:grpSpPr>
          <a:xfrm>
            <a:off x="5603688" y="1066550"/>
            <a:ext cx="3476274" cy="3412309"/>
            <a:chOff x="1112338" y="1029275"/>
            <a:chExt cx="3476274" cy="3412309"/>
          </a:xfrm>
        </p:grpSpPr>
        <p:pic>
          <p:nvPicPr>
            <p:cNvPr id="292" name="Google Shape;292;p34"/>
            <p:cNvPicPr preferRelativeResize="0"/>
            <p:nvPr/>
          </p:nvPicPr>
          <p:blipFill rotWithShape="1">
            <a:blip r:embed="rId4">
              <a:alphaModFix/>
            </a:blip>
            <a:srcRect b="0" l="10499" r="21583" t="0"/>
            <a:stretch/>
          </p:blipFill>
          <p:spPr>
            <a:xfrm>
              <a:off x="1112338" y="1029275"/>
              <a:ext cx="3476274" cy="341230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3" name="Google Shape;293;p34"/>
            <p:cNvSpPr/>
            <p:nvPr/>
          </p:nvSpPr>
          <p:spPr>
            <a:xfrm>
              <a:off x="2673538" y="3575518"/>
              <a:ext cx="474300" cy="488400"/>
            </a:xfrm>
            <a:prstGeom prst="ellipse">
              <a:avLst/>
            </a:prstGeom>
            <a:noFill/>
            <a:ln cap="flat" cmpd="sng" w="28575">
              <a:solidFill>
                <a:srgbClr val="20124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34"/>
            <p:cNvSpPr/>
            <p:nvPr/>
          </p:nvSpPr>
          <p:spPr>
            <a:xfrm>
              <a:off x="4048035" y="3575505"/>
              <a:ext cx="474174" cy="488423"/>
            </a:xfrm>
            <a:prstGeom prst="ellipse">
              <a:avLst/>
            </a:prstGeom>
            <a:noFill/>
            <a:ln cap="flat" cmpd="sng" w="28575">
              <a:solidFill>
                <a:srgbClr val="20124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95" name="Google Shape;295;p34"/>
          <p:cNvPicPr preferRelativeResize="0"/>
          <p:nvPr/>
        </p:nvPicPr>
        <p:blipFill rotWithShape="1">
          <a:blip r:embed="rId5">
            <a:alphaModFix/>
          </a:blip>
          <a:srcRect b="0" l="0" r="0" t="5615"/>
          <a:stretch/>
        </p:blipFill>
        <p:spPr>
          <a:xfrm>
            <a:off x="553100" y="1400150"/>
            <a:ext cx="4892651" cy="3078700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34"/>
          <p:cNvSpPr/>
          <p:nvPr/>
        </p:nvSpPr>
        <p:spPr>
          <a:xfrm>
            <a:off x="6697838" y="3178943"/>
            <a:ext cx="474300" cy="488400"/>
          </a:xfrm>
          <a:prstGeom prst="ellipse">
            <a:avLst/>
          </a:prstGeom>
          <a:noFill/>
          <a:ln cap="flat" cmpd="sng" w="28575">
            <a:solidFill>
              <a:srgbClr val="20124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34"/>
          <p:cNvSpPr/>
          <p:nvPr/>
        </p:nvSpPr>
        <p:spPr>
          <a:xfrm>
            <a:off x="8078063" y="3178943"/>
            <a:ext cx="474300" cy="488400"/>
          </a:xfrm>
          <a:prstGeom prst="ellipse">
            <a:avLst/>
          </a:prstGeom>
          <a:noFill/>
          <a:ln cap="flat" cmpd="sng" w="28575">
            <a:solidFill>
              <a:srgbClr val="20124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34"/>
          <p:cNvSpPr/>
          <p:nvPr/>
        </p:nvSpPr>
        <p:spPr>
          <a:xfrm>
            <a:off x="7655273" y="3178950"/>
            <a:ext cx="422700" cy="488400"/>
          </a:xfrm>
          <a:prstGeom prst="ellipse">
            <a:avLst/>
          </a:prstGeom>
          <a:noFill/>
          <a:ln cap="flat" cmpd="sng" w="28575">
            <a:solidFill>
              <a:srgbClr val="20124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34"/>
          <p:cNvSpPr/>
          <p:nvPr/>
        </p:nvSpPr>
        <p:spPr>
          <a:xfrm>
            <a:off x="7629475" y="3667350"/>
            <a:ext cx="474300" cy="436500"/>
          </a:xfrm>
          <a:prstGeom prst="ellipse">
            <a:avLst/>
          </a:prstGeom>
          <a:noFill/>
          <a:ln cap="flat" cmpd="sng" w="28575">
            <a:solidFill>
              <a:srgbClr val="20124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3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000">
                <a:latin typeface="Lato"/>
                <a:ea typeface="Lato"/>
                <a:cs typeface="Lato"/>
                <a:sym typeface="Lato"/>
              </a:rPr>
              <a:t>Metodología</a:t>
            </a:r>
            <a:endParaRPr/>
          </a:p>
        </p:txBody>
      </p:sp>
      <p:sp>
        <p:nvSpPr>
          <p:cNvPr id="305" name="Google Shape;305;p35"/>
          <p:cNvSpPr txBox="1"/>
          <p:nvPr>
            <p:ph idx="1" type="body"/>
          </p:nvPr>
        </p:nvSpPr>
        <p:spPr>
          <a:xfrm>
            <a:off x="85725" y="2799975"/>
            <a:ext cx="2400000" cy="1537200"/>
          </a:xfrm>
          <a:prstGeom prst="rect">
            <a:avLst/>
          </a:prstGeom>
        </p:spPr>
        <p:txBody>
          <a:bodyPr anchorCtr="0" anchor="t" bIns="0" lIns="0" spcFirstLastPara="1" rIns="0" wrap="square" tIns="182875">
            <a:noAutofit/>
          </a:bodyPr>
          <a:lstStyle/>
          <a:p>
            <a:pPr indent="0" lvl="0" marL="17145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Figura 9. Score  promedio y desviación estándar para cada etiqueta </a:t>
            </a:r>
            <a:r>
              <a:rPr lang="en" sz="1400"/>
              <a:t>predicha </a:t>
            </a:r>
            <a:r>
              <a:rPr lang="en" sz="1400"/>
              <a:t>en imágenes de validación. </a:t>
            </a:r>
            <a:endParaRPr sz="1400"/>
          </a:p>
          <a:p>
            <a:pPr indent="0" lvl="0" marL="17145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(Elaboración propia)</a:t>
            </a:r>
            <a:endParaRPr sz="1400"/>
          </a:p>
          <a:p>
            <a:pPr indent="0" lvl="0" marL="0" rtl="0" algn="just">
              <a:lnSpc>
                <a:spcPct val="1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400">
              <a:solidFill>
                <a:srgbClr val="999999"/>
              </a:solidFill>
            </a:endParaRPr>
          </a:p>
        </p:txBody>
      </p:sp>
      <p:pic>
        <p:nvPicPr>
          <p:cNvPr id="306" name="Google Shape;30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6950" y="1065575"/>
            <a:ext cx="6587049" cy="3671850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35"/>
          <p:cNvSpPr txBox="1"/>
          <p:nvPr>
            <p:ph idx="1" type="body"/>
          </p:nvPr>
        </p:nvSpPr>
        <p:spPr>
          <a:xfrm>
            <a:off x="4823575" y="247650"/>
            <a:ext cx="39966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182875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Resnet-50 usando Transfer Learning usando SVM como capa de clasificación</a:t>
            </a:r>
            <a:endParaRPr sz="1400">
              <a:solidFill>
                <a:srgbClr val="999999"/>
              </a:solidFill>
            </a:endParaRPr>
          </a:p>
          <a:p>
            <a:pPr indent="0" lvl="0" marL="0" rtl="0" algn="just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000">
                <a:latin typeface="Lato"/>
                <a:ea typeface="Lato"/>
                <a:cs typeface="Lato"/>
                <a:sym typeface="Lato"/>
              </a:rPr>
              <a:t>Metodología</a:t>
            </a:r>
            <a:endParaRPr/>
          </a:p>
        </p:txBody>
      </p:sp>
      <p:sp>
        <p:nvSpPr>
          <p:cNvPr id="313" name="Google Shape;313;p36"/>
          <p:cNvSpPr txBox="1"/>
          <p:nvPr>
            <p:ph idx="1" type="body"/>
          </p:nvPr>
        </p:nvSpPr>
        <p:spPr>
          <a:xfrm>
            <a:off x="1297500" y="1307850"/>
            <a:ext cx="7038900" cy="3171000"/>
          </a:xfrm>
          <a:prstGeom prst="rect">
            <a:avLst/>
          </a:prstGeom>
        </p:spPr>
        <p:txBody>
          <a:bodyPr anchorCtr="0" anchor="t" bIns="91425" lIns="91425" spcFirstLastPara="1" rIns="91425" wrap="square" tIns="182875">
            <a:noAutofit/>
          </a:bodyPr>
          <a:lstStyle/>
          <a:p>
            <a:pPr indent="-317500" lvl="0" marL="457200" rtl="0" algn="l">
              <a:lnSpc>
                <a:spcPct val="1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>
                <a:solidFill>
                  <a:srgbClr val="999999"/>
                </a:solidFill>
              </a:rPr>
              <a:t>Analizar un artículo relevante en el tema</a:t>
            </a:r>
            <a:endParaRPr b="1" sz="1400"/>
          </a:p>
          <a:p>
            <a:pPr indent="0" lvl="0" marL="0" rtl="0" algn="l">
              <a:lnSpc>
                <a:spcPct val="1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999999"/>
              </a:solidFill>
            </a:endParaRPr>
          </a:p>
          <a:p>
            <a:pPr indent="-317500" lvl="0" marL="457200" rtl="0" algn="l">
              <a:lnSpc>
                <a:spcPct val="1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 sz="1400">
                <a:solidFill>
                  <a:srgbClr val="999999"/>
                </a:solidFill>
              </a:rPr>
              <a:t>Replicar resultados</a:t>
            </a:r>
            <a:endParaRPr sz="1400">
              <a:solidFill>
                <a:srgbClr val="999999"/>
              </a:solidFill>
            </a:endParaRPr>
          </a:p>
          <a:p>
            <a:pPr indent="0" lvl="0" marL="457200" rtl="0" algn="l">
              <a:lnSpc>
                <a:spcPct val="1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999999"/>
              </a:solidFill>
            </a:endParaRPr>
          </a:p>
          <a:p>
            <a:pPr indent="-317500" lvl="0" marL="457200" rtl="0" algn="l">
              <a:lnSpc>
                <a:spcPct val="1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Proponer modificaciones a lo replicado.</a:t>
            </a:r>
            <a:endParaRPr sz="1400"/>
          </a:p>
          <a:p>
            <a:pPr indent="0" lvl="0" marL="0" rtl="0" algn="l">
              <a:lnSpc>
                <a:spcPct val="1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Resnet-50 usando Transfer Learning y aplicando Softmax como clasificador</a:t>
            </a:r>
            <a:endParaRPr sz="1400"/>
          </a:p>
          <a:p>
            <a:pPr indent="0" lvl="0" marL="0" rtl="0" algn="l">
              <a:lnSpc>
                <a:spcPct val="1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lnSpc>
                <a:spcPct val="1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400"/>
              <a:buChar char="●"/>
            </a:pPr>
            <a:r>
              <a:rPr lang="en" sz="1400">
                <a:solidFill>
                  <a:srgbClr val="999999"/>
                </a:solidFill>
              </a:rPr>
              <a:t>Comparar los resultados</a:t>
            </a:r>
            <a:endParaRPr sz="1400">
              <a:solidFill>
                <a:srgbClr val="999999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000">
                <a:latin typeface="Lato"/>
                <a:ea typeface="Lato"/>
                <a:cs typeface="Lato"/>
                <a:sym typeface="Lato"/>
              </a:rPr>
              <a:t>Metodología</a:t>
            </a:r>
            <a:endParaRPr/>
          </a:p>
        </p:txBody>
      </p:sp>
      <p:sp>
        <p:nvSpPr>
          <p:cNvPr id="319" name="Google Shape;319;p37"/>
          <p:cNvSpPr txBox="1"/>
          <p:nvPr>
            <p:ph idx="1" type="body"/>
          </p:nvPr>
        </p:nvSpPr>
        <p:spPr>
          <a:xfrm>
            <a:off x="1052550" y="4428525"/>
            <a:ext cx="7038900" cy="658500"/>
          </a:xfrm>
          <a:prstGeom prst="rect">
            <a:avLst/>
          </a:prstGeom>
        </p:spPr>
        <p:txBody>
          <a:bodyPr anchorCtr="0" anchor="t" bIns="0" lIns="0" spcFirstLastPara="1" rIns="0" wrap="square" tIns="182875">
            <a:noAutofit/>
          </a:bodyPr>
          <a:lstStyle/>
          <a:p>
            <a:pPr indent="0" lvl="0" marL="457200" rtl="0" algn="l">
              <a:lnSpc>
                <a:spcPct val="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Figura 10. Función de pérdida y </a:t>
            </a:r>
            <a:r>
              <a:rPr i="1" lang="en" sz="1400"/>
              <a:t>Accuracy</a:t>
            </a:r>
            <a:r>
              <a:rPr lang="en" sz="1400"/>
              <a:t> para los datos de entrenamiento y </a:t>
            </a:r>
            <a:endParaRPr sz="1400"/>
          </a:p>
          <a:p>
            <a:pPr indent="457200" lvl="0" marL="1828800" rtl="0" algn="l">
              <a:lnSpc>
                <a:spcPct val="1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400"/>
              <a:t>validación </a:t>
            </a:r>
            <a:r>
              <a:rPr lang="en" sz="1400">
                <a:uFill>
                  <a:noFill/>
                </a:uFill>
                <a:hlinkClick r:id="rId3"/>
              </a:rPr>
              <a:t>(Elaboración propia)</a:t>
            </a:r>
            <a:endParaRPr sz="1400">
              <a:solidFill>
                <a:srgbClr val="999999"/>
              </a:solidFill>
            </a:endParaRPr>
          </a:p>
        </p:txBody>
      </p:sp>
      <p:pic>
        <p:nvPicPr>
          <p:cNvPr id="320" name="Google Shape;320;p37"/>
          <p:cNvPicPr preferRelativeResize="0"/>
          <p:nvPr/>
        </p:nvPicPr>
        <p:blipFill rotWithShape="1">
          <a:blip r:embed="rId4">
            <a:alphaModFix/>
          </a:blip>
          <a:srcRect b="0" l="2694" r="4403" t="0"/>
          <a:stretch/>
        </p:blipFill>
        <p:spPr>
          <a:xfrm>
            <a:off x="69625" y="1398551"/>
            <a:ext cx="4502374" cy="27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37"/>
          <p:cNvPicPr preferRelativeResize="0"/>
          <p:nvPr/>
        </p:nvPicPr>
        <p:blipFill rotWithShape="1">
          <a:blip r:embed="rId5">
            <a:alphaModFix/>
          </a:blip>
          <a:srcRect b="0" l="3801" r="5692" t="0"/>
          <a:stretch/>
        </p:blipFill>
        <p:spPr>
          <a:xfrm>
            <a:off x="4572000" y="1307851"/>
            <a:ext cx="4386350" cy="28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37"/>
          <p:cNvSpPr txBox="1"/>
          <p:nvPr>
            <p:ph idx="1" type="body"/>
          </p:nvPr>
        </p:nvSpPr>
        <p:spPr>
          <a:xfrm>
            <a:off x="4823575" y="247650"/>
            <a:ext cx="39966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182875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Resnet-50 usando Transfer Learning y aplicando Softmax como clasificador</a:t>
            </a:r>
            <a:endParaRPr sz="1400">
              <a:solidFill>
                <a:srgbClr val="999999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3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000">
                <a:latin typeface="Lato"/>
                <a:ea typeface="Lato"/>
                <a:cs typeface="Lato"/>
                <a:sym typeface="Lato"/>
              </a:rPr>
              <a:t>Metodología</a:t>
            </a:r>
            <a:endParaRPr/>
          </a:p>
        </p:txBody>
      </p:sp>
      <p:sp>
        <p:nvSpPr>
          <p:cNvPr id="328" name="Google Shape;328;p38"/>
          <p:cNvSpPr txBox="1"/>
          <p:nvPr>
            <p:ph idx="1" type="body"/>
          </p:nvPr>
        </p:nvSpPr>
        <p:spPr>
          <a:xfrm>
            <a:off x="85725" y="2799975"/>
            <a:ext cx="2845500" cy="1537200"/>
          </a:xfrm>
          <a:prstGeom prst="rect">
            <a:avLst/>
          </a:prstGeom>
        </p:spPr>
        <p:txBody>
          <a:bodyPr anchorCtr="0" anchor="t" bIns="0" lIns="0" spcFirstLastPara="1" rIns="0" wrap="square" tIns="182875">
            <a:noAutofit/>
          </a:bodyPr>
          <a:lstStyle/>
          <a:p>
            <a:pPr indent="0" lvl="0" marL="17145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Figura 11. Probabilidad  promedio y desviación estándar para cada etiqueta predicha en imágenes de validación. </a:t>
            </a:r>
            <a:endParaRPr sz="1400"/>
          </a:p>
          <a:p>
            <a:pPr indent="0" lvl="0" marL="17145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(Elaboración propia)</a:t>
            </a:r>
            <a:endParaRPr sz="1400"/>
          </a:p>
          <a:p>
            <a:pPr indent="0" lvl="0" marL="0" rtl="0" algn="just">
              <a:lnSpc>
                <a:spcPct val="1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400">
              <a:solidFill>
                <a:srgbClr val="999999"/>
              </a:solidFill>
            </a:endParaRPr>
          </a:p>
        </p:txBody>
      </p:sp>
      <p:pic>
        <p:nvPicPr>
          <p:cNvPr id="329" name="Google Shape;32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30800" y="1065575"/>
            <a:ext cx="6113201" cy="3995950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38"/>
          <p:cNvSpPr txBox="1"/>
          <p:nvPr>
            <p:ph idx="1" type="body"/>
          </p:nvPr>
        </p:nvSpPr>
        <p:spPr>
          <a:xfrm>
            <a:off x="4823575" y="247650"/>
            <a:ext cx="39966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182875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Resnet-50 usando Transfer Learning y aplicando Softmax como clasificador</a:t>
            </a:r>
            <a:endParaRPr sz="1400">
              <a:solidFill>
                <a:srgbClr val="999999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000">
                <a:latin typeface="Lato"/>
                <a:ea typeface="Lato"/>
                <a:cs typeface="Lato"/>
                <a:sym typeface="Lato"/>
              </a:rPr>
              <a:t>Metodología</a:t>
            </a:r>
            <a:endParaRPr/>
          </a:p>
        </p:txBody>
      </p:sp>
      <p:sp>
        <p:nvSpPr>
          <p:cNvPr id="336" name="Google Shape;336;p39"/>
          <p:cNvSpPr txBox="1"/>
          <p:nvPr>
            <p:ph idx="1" type="body"/>
          </p:nvPr>
        </p:nvSpPr>
        <p:spPr>
          <a:xfrm>
            <a:off x="4823575" y="247650"/>
            <a:ext cx="39966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182875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Resnet-50 usando Transfer Learning y aplicando Softmax como clasificador</a:t>
            </a:r>
            <a:endParaRPr sz="1400">
              <a:solidFill>
                <a:srgbClr val="999999"/>
              </a:solidFill>
            </a:endParaRPr>
          </a:p>
        </p:txBody>
      </p:sp>
      <p:sp>
        <p:nvSpPr>
          <p:cNvPr id="337" name="Google Shape;337;p39"/>
          <p:cNvSpPr txBox="1"/>
          <p:nvPr>
            <p:ph idx="1" type="body"/>
          </p:nvPr>
        </p:nvSpPr>
        <p:spPr>
          <a:xfrm>
            <a:off x="1052550" y="4402650"/>
            <a:ext cx="7038900" cy="784800"/>
          </a:xfrm>
          <a:prstGeom prst="rect">
            <a:avLst/>
          </a:prstGeom>
        </p:spPr>
        <p:txBody>
          <a:bodyPr anchorCtr="0" anchor="t" bIns="0" lIns="0" spcFirstLastPara="1" rIns="0" wrap="square" tIns="18287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Figura 12. Curvas ROC para cada etiqueta en test de validación y matriz de confusión normalizada. </a:t>
            </a:r>
            <a:r>
              <a:rPr lang="en" sz="1400">
                <a:uFill>
                  <a:noFill/>
                </a:uFill>
                <a:hlinkClick r:id="rId3"/>
              </a:rPr>
              <a:t>(Elaboración propia)</a:t>
            </a:r>
            <a:endParaRPr sz="1400">
              <a:solidFill>
                <a:srgbClr val="999999"/>
              </a:solidFill>
            </a:endParaRPr>
          </a:p>
        </p:txBody>
      </p:sp>
      <p:pic>
        <p:nvPicPr>
          <p:cNvPr id="338" name="Google Shape;338;p39"/>
          <p:cNvPicPr preferRelativeResize="0"/>
          <p:nvPr/>
        </p:nvPicPr>
        <p:blipFill rotWithShape="1">
          <a:blip r:embed="rId4">
            <a:alphaModFix/>
          </a:blip>
          <a:srcRect b="0" l="4393" r="8770" t="5069"/>
          <a:stretch/>
        </p:blipFill>
        <p:spPr>
          <a:xfrm>
            <a:off x="4535875" y="1089685"/>
            <a:ext cx="4571999" cy="333194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9" name="Google Shape;339;p39"/>
          <p:cNvGrpSpPr/>
          <p:nvPr/>
        </p:nvGrpSpPr>
        <p:grpSpPr>
          <a:xfrm>
            <a:off x="965452" y="902544"/>
            <a:ext cx="3617670" cy="3564791"/>
            <a:chOff x="1052550" y="1032450"/>
            <a:chExt cx="3579725" cy="3527401"/>
          </a:xfrm>
        </p:grpSpPr>
        <p:pic>
          <p:nvPicPr>
            <p:cNvPr id="340" name="Google Shape;340;p39"/>
            <p:cNvPicPr preferRelativeResize="0"/>
            <p:nvPr/>
          </p:nvPicPr>
          <p:blipFill rotWithShape="1">
            <a:blip r:embed="rId5">
              <a:alphaModFix/>
            </a:blip>
            <a:srcRect b="0" l="10662" r="21683" t="0"/>
            <a:stretch/>
          </p:blipFill>
          <p:spPr>
            <a:xfrm>
              <a:off x="1052550" y="1032450"/>
              <a:ext cx="3579725" cy="35274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1" name="Google Shape;341;p39"/>
            <p:cNvSpPr/>
            <p:nvPr/>
          </p:nvSpPr>
          <p:spPr>
            <a:xfrm>
              <a:off x="4102800" y="3677375"/>
              <a:ext cx="469200" cy="483300"/>
            </a:xfrm>
            <a:prstGeom prst="ellipse">
              <a:avLst/>
            </a:prstGeom>
            <a:noFill/>
            <a:ln cap="flat" cmpd="sng" w="28575">
              <a:solidFill>
                <a:srgbClr val="20124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39"/>
            <p:cNvSpPr/>
            <p:nvPr/>
          </p:nvSpPr>
          <p:spPr>
            <a:xfrm>
              <a:off x="2607814" y="3677370"/>
              <a:ext cx="532200" cy="483300"/>
            </a:xfrm>
            <a:prstGeom prst="ellipse">
              <a:avLst/>
            </a:prstGeom>
            <a:noFill/>
            <a:ln cap="flat" cmpd="sng" w="28575">
              <a:solidFill>
                <a:srgbClr val="20124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4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000">
                <a:latin typeface="Lato"/>
                <a:ea typeface="Lato"/>
                <a:cs typeface="Lato"/>
                <a:sym typeface="Lato"/>
              </a:rPr>
              <a:t>Metodología</a:t>
            </a:r>
            <a:endParaRPr/>
          </a:p>
        </p:txBody>
      </p:sp>
      <p:sp>
        <p:nvSpPr>
          <p:cNvPr id="348" name="Google Shape;348;p40"/>
          <p:cNvSpPr txBox="1"/>
          <p:nvPr>
            <p:ph idx="1" type="body"/>
          </p:nvPr>
        </p:nvSpPr>
        <p:spPr>
          <a:xfrm>
            <a:off x="4202850" y="393750"/>
            <a:ext cx="43371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182875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Comparación de las dos redes a partir del Top-k error.</a:t>
            </a:r>
            <a:endParaRPr sz="1400">
              <a:solidFill>
                <a:srgbClr val="999999"/>
              </a:solidFill>
            </a:endParaRPr>
          </a:p>
        </p:txBody>
      </p:sp>
      <p:sp>
        <p:nvSpPr>
          <p:cNvPr id="349" name="Google Shape;349;p40"/>
          <p:cNvSpPr txBox="1"/>
          <p:nvPr>
            <p:ph idx="1" type="body"/>
          </p:nvPr>
        </p:nvSpPr>
        <p:spPr>
          <a:xfrm>
            <a:off x="1052550" y="4160450"/>
            <a:ext cx="7038900" cy="784800"/>
          </a:xfrm>
          <a:prstGeom prst="rect">
            <a:avLst/>
          </a:prstGeom>
        </p:spPr>
        <p:txBody>
          <a:bodyPr anchorCtr="0" anchor="t" bIns="0" lIns="0" spcFirstLastPara="1" rIns="0" wrap="square" tIns="182875">
            <a:noAutofit/>
          </a:bodyPr>
          <a:lstStyle/>
          <a:p>
            <a:pPr indent="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Tabla</a:t>
            </a:r>
            <a:r>
              <a:rPr lang="en" sz="1400"/>
              <a:t> 1. Top-k error en porcentaje de las redes Resnet-50 usando softmax y SVM como capas de clasificación.</a:t>
            </a:r>
            <a:endParaRPr sz="1400">
              <a:solidFill>
                <a:srgbClr val="999999"/>
              </a:solidFill>
            </a:endParaRPr>
          </a:p>
        </p:txBody>
      </p:sp>
      <p:graphicFrame>
        <p:nvGraphicFramePr>
          <p:cNvPr id="350" name="Google Shape;350;p40"/>
          <p:cNvGraphicFramePr/>
          <p:nvPr/>
        </p:nvGraphicFramePr>
        <p:xfrm>
          <a:off x="952500" y="1809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{86165374-5EBC-4329-97BA-8DAAC12438BD}</a:tableStyleId>
              </a:tblPr>
              <a:tblGrid>
                <a:gridCol w="2413000"/>
                <a:gridCol w="2413000"/>
                <a:gridCol w="24130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</a:rPr>
                        <a:t>Resnet-50 + Softmax</a:t>
                      </a:r>
                      <a:endParaRPr b="1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</a:rPr>
                        <a:t>Resnet-50 + SVM</a:t>
                      </a:r>
                      <a:endParaRPr b="1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</a:rPr>
                        <a:t>Top-1 error</a:t>
                      </a:r>
                      <a:endParaRPr b="1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</a:rPr>
                        <a:t>86.06</a:t>
                      </a:r>
                      <a:endParaRPr b="1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</a:rPr>
                        <a:t>85.65</a:t>
                      </a:r>
                      <a:endParaRPr b="1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</a:rPr>
                        <a:t>Top-3 error</a:t>
                      </a:r>
                      <a:endParaRPr b="1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</a:rPr>
                        <a:t>98.01</a:t>
                      </a:r>
                      <a:endParaRPr b="1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</a:rPr>
                        <a:t>97.21</a:t>
                      </a:r>
                      <a:endParaRPr b="1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</a:rPr>
                        <a:t>Top-5 error</a:t>
                      </a:r>
                      <a:endParaRPr b="1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</a:rPr>
                        <a:t>100.00</a:t>
                      </a:r>
                      <a:endParaRPr b="1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</a:rPr>
                        <a:t>100.00</a:t>
                      </a:r>
                      <a:endParaRPr b="1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351" name="Google Shape;351;p40"/>
          <p:cNvSpPr txBox="1"/>
          <p:nvPr>
            <p:ph idx="1" type="body"/>
          </p:nvPr>
        </p:nvSpPr>
        <p:spPr>
          <a:xfrm>
            <a:off x="952500" y="3462150"/>
            <a:ext cx="72390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182875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Durante las diferentes corridas de las redes, fue constante un menor tiempo de cómputo para la Resnet-50 + SVM.</a:t>
            </a:r>
            <a:endParaRPr sz="1400">
              <a:solidFill>
                <a:srgbClr val="999999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41"/>
          <p:cNvSpPr txBox="1"/>
          <p:nvPr>
            <p:ph type="title"/>
          </p:nvPr>
        </p:nvSpPr>
        <p:spPr>
          <a:xfrm>
            <a:off x="1166200" y="393750"/>
            <a:ext cx="7789200" cy="464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Retos Técnicos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</a:rPr>
              <a:t>Navegar e interpretar la librería PyTorch, entendiendo las diferentes estructuras de datos (por ejemplo, tensores torch, imageFolder y dataFolder) y su operación con estructuras de otras librerías (como numpy o imágenes PIL). Así como el paso entre estructuras de datos cpu y CUDA.</a:t>
            </a:r>
            <a:endParaRPr sz="14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</a:rPr>
              <a:t>Implementar la función de pérdida multiclase (Multimargin Hinge Loss) en Pytorch, de manera que pudiera acceder a los métodos .forward() y .backpropagation()</a:t>
            </a:r>
            <a:endParaRPr sz="14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</a:rPr>
              <a:t>Adaptar correctamente las métricas utilizadas para el dataset multiclase:</a:t>
            </a:r>
            <a:endParaRPr sz="14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</a:rPr>
              <a:t>Top-k y Matriz de confusión.</a:t>
            </a:r>
            <a:endParaRPr sz="14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</a:rPr>
              <a:t>Concebir una manera clara de mostrar gráficamente la precisión de la red, considerando cómo clasificaba cada imagen y cuánta variabilidad había en la clasificación.</a:t>
            </a:r>
            <a:endParaRPr sz="1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Objetivo</a:t>
            </a:r>
            <a:endParaRPr/>
          </a:p>
        </p:txBody>
      </p:sp>
      <p:sp>
        <p:nvSpPr>
          <p:cNvPr id="147" name="Google Shape;147;p15"/>
          <p:cNvSpPr txBox="1"/>
          <p:nvPr>
            <p:ph idx="1" type="body"/>
          </p:nvPr>
        </p:nvSpPr>
        <p:spPr>
          <a:xfrm>
            <a:off x="766625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i="1" sz="1600"/>
          </a:p>
          <a:p>
            <a:pPr indent="0" lvl="0" marL="45720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i="1" lang="en" sz="2200"/>
              <a:t>Aplicar Deep Learning en la separación de diferentes tipos de residuos s</a:t>
            </a:r>
            <a:r>
              <a:rPr i="1" lang="en" sz="2200"/>
              <a:t>ólidos </a:t>
            </a:r>
            <a:r>
              <a:rPr i="1" lang="en" sz="2200"/>
              <a:t>.</a:t>
            </a:r>
            <a:endParaRPr i="1" sz="22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42"/>
          <p:cNvSpPr txBox="1"/>
          <p:nvPr>
            <p:ph type="title"/>
          </p:nvPr>
        </p:nvSpPr>
        <p:spPr>
          <a:xfrm>
            <a:off x="1072800" y="247375"/>
            <a:ext cx="3499200" cy="420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Trabajo futuro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Implementar algoritmos para balancear el dataset (como ADASYN y SMOTE) y “data augmentation” para generar un dataset más diverso que permita a la red clasificar mejor </a:t>
            </a:r>
            <a:r>
              <a:rPr lang="en" sz="1200">
                <a:solidFill>
                  <a:srgbClr val="FFFFFF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(Shridhar 2018)</a:t>
            </a:r>
            <a:r>
              <a:rPr lang="en" sz="1200">
                <a:solidFill>
                  <a:srgbClr val="FFFFFF"/>
                </a:solidFill>
              </a:rPr>
              <a:t>.</a:t>
            </a:r>
            <a:endParaRPr sz="1200">
              <a:solidFill>
                <a:srgbClr val="FFFFFF"/>
              </a:solidFill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Obtener </a:t>
            </a:r>
            <a:r>
              <a:rPr lang="en" sz="1200">
                <a:solidFill>
                  <a:srgbClr val="FFFFFF"/>
                </a:solidFill>
              </a:rPr>
              <a:t>más datos de las diferentes categorías, donde las imágenes de las diferentes etiquetas estén en estados diferentes (arrugados, sucios o deteriorados) para mejorar la capacidad de clasificación de la red.</a:t>
            </a:r>
            <a:endParaRPr sz="1200">
              <a:solidFill>
                <a:srgbClr val="FFFFFF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Replicar los resultados de Gary Thung, aplicando SVM directo al dataset usando los algoritmos SIFT y K-means.</a:t>
            </a:r>
            <a:endParaRPr sz="1200">
              <a:solidFill>
                <a:srgbClr val="FFFFFF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</a:endParaRPr>
          </a:p>
        </p:txBody>
      </p:sp>
      <p:grpSp>
        <p:nvGrpSpPr>
          <p:cNvPr id="362" name="Google Shape;362;p42"/>
          <p:cNvGrpSpPr/>
          <p:nvPr/>
        </p:nvGrpSpPr>
        <p:grpSpPr>
          <a:xfrm>
            <a:off x="4679700" y="2081925"/>
            <a:ext cx="4402650" cy="3015950"/>
            <a:chOff x="4741350" y="1304325"/>
            <a:chExt cx="4402650" cy="3015950"/>
          </a:xfrm>
        </p:grpSpPr>
        <p:pic>
          <p:nvPicPr>
            <p:cNvPr id="363" name="Google Shape;363;p42"/>
            <p:cNvPicPr preferRelativeResize="0"/>
            <p:nvPr/>
          </p:nvPicPr>
          <p:blipFill rotWithShape="1">
            <a:blip r:embed="rId4">
              <a:alphaModFix/>
            </a:blip>
            <a:srcRect b="0" l="3338" r="8563" t="9469"/>
            <a:stretch/>
          </p:blipFill>
          <p:spPr>
            <a:xfrm>
              <a:off x="4741350" y="1304325"/>
              <a:ext cx="4402650" cy="30159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4" name="Google Shape;364;p42"/>
            <p:cNvSpPr/>
            <p:nvPr/>
          </p:nvSpPr>
          <p:spPr>
            <a:xfrm>
              <a:off x="8318200" y="3113175"/>
              <a:ext cx="689100" cy="1039800"/>
            </a:xfrm>
            <a:prstGeom prst="ellipse">
              <a:avLst/>
            </a:prstGeom>
            <a:noFill/>
            <a:ln cap="flat" cmpd="sng" w="28575">
              <a:solidFill>
                <a:srgbClr val="00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5" name="Google Shape;365;p42"/>
          <p:cNvSpPr txBox="1"/>
          <p:nvPr/>
        </p:nvSpPr>
        <p:spPr>
          <a:xfrm>
            <a:off x="4900875" y="962550"/>
            <a:ext cx="3960300" cy="10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Crear una Resnet-50 desde la base entrenada con el dataset únicamente aplicando Softmax y SVM como clasificadores.</a:t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43"/>
          <p:cNvSpPr txBox="1"/>
          <p:nvPr>
            <p:ph type="title"/>
          </p:nvPr>
        </p:nvSpPr>
        <p:spPr>
          <a:xfrm>
            <a:off x="1297500" y="220575"/>
            <a:ext cx="7756200" cy="487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Trabajo futuro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</a:rPr>
              <a:t>Incluir datos con la etiqueta de materia orgánica, pues estos representan el mayor impacto posible en la separación de residuos.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</a:rPr>
              <a:t>Llevar el proyecto a detección + clasificación y probar el proyecto en una comunidad/empresa local.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</p:txBody>
      </p:sp>
      <p:pic>
        <p:nvPicPr>
          <p:cNvPr id="371" name="Google Shape;371;p43"/>
          <p:cNvPicPr preferRelativeResize="0"/>
          <p:nvPr/>
        </p:nvPicPr>
        <p:blipFill rotWithShape="1">
          <a:blip r:embed="rId3">
            <a:alphaModFix/>
          </a:blip>
          <a:srcRect b="0" l="0" r="0" t="7621"/>
          <a:stretch/>
        </p:blipFill>
        <p:spPr>
          <a:xfrm>
            <a:off x="2006400" y="2036025"/>
            <a:ext cx="5131200" cy="305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44"/>
          <p:cNvSpPr txBox="1"/>
          <p:nvPr>
            <p:ph type="title"/>
          </p:nvPr>
        </p:nvSpPr>
        <p:spPr>
          <a:xfrm>
            <a:off x="1307500" y="26367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Referencias</a:t>
            </a:r>
            <a:endParaRPr/>
          </a:p>
        </p:txBody>
      </p:sp>
      <p:sp>
        <p:nvSpPr>
          <p:cNvPr id="377" name="Google Shape;377;p44"/>
          <p:cNvSpPr txBox="1"/>
          <p:nvPr>
            <p:ph idx="1" type="body"/>
          </p:nvPr>
        </p:nvSpPr>
        <p:spPr>
          <a:xfrm>
            <a:off x="1105450" y="808025"/>
            <a:ext cx="7940700" cy="440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Adedeji, Olugboja, y Zenghui Wang. 2019. «Intelligent Waste Classification System Using Deep Learning Convolutional Neural Network». </a:t>
            </a:r>
            <a:r>
              <a:rPr i="1" lang="en" sz="1400">
                <a:solidFill>
                  <a:srgbClr val="FFFFFF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Procedia Manufacturing</a:t>
            </a:r>
            <a:r>
              <a:rPr lang="en" sz="1400">
                <a:solidFill>
                  <a:srgbClr val="FFFFFF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35:607-12.</a:t>
            </a:r>
            <a:endParaRPr sz="1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Departamento Nacional de Planeación, Ministerio de Ambiente y Desarrollo Sostenible, Ministerio de Vivienda, Ciudad y Territorio, Ministerio de Educación Nacional, Ministerio de Minas y Energía, Comisión de Regulación de Agua Potable y Saneamiento Básico, Departamento Administrativo Nacional de Estadísticas, Superintendencia de Servicios Públicos Domiciliarios, y Unidad de Planeación Minero Energética. 2016. </a:t>
            </a:r>
            <a:r>
              <a:rPr i="1" lang="en" sz="1400">
                <a:solidFill>
                  <a:srgbClr val="FFFFFF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Documento CONPES 3874: POLÍTICA NACIONAL PARA LA GESTIÓN INTEGRAL DE RESIDUOS SÓLIDOS</a:t>
            </a:r>
            <a:r>
              <a:rPr lang="en" sz="1400">
                <a:solidFill>
                  <a:srgbClr val="FFFFFF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.</a:t>
            </a:r>
            <a:endParaRPr sz="1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Shridhar, Kumar. 2018. «Kaggle #1 Winning Approach for Image Classification Challenge». Recuperado (https://medium.com/neuralspace/kaggle-1-winning-approach-for-image-classification-challenge-9c1188157a86).</a:t>
            </a:r>
            <a:endParaRPr sz="1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Superintendencia de Servicios Públicos Domiciliarios. 2018. </a:t>
            </a:r>
            <a:r>
              <a:rPr i="1" lang="en" sz="1400">
                <a:solidFill>
                  <a:srgbClr val="FFFFFF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Informe de Disposición Final de Residuos Sólidos – 2017</a:t>
            </a:r>
            <a:r>
              <a:rPr lang="en" sz="1400">
                <a:solidFill>
                  <a:srgbClr val="FFFFFF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1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. DNP.</a:t>
            </a:r>
            <a:endParaRPr sz="1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1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Yang, Miondy, y Gary Thung. 2016. </a:t>
            </a:r>
            <a:r>
              <a:rPr i="1" lang="en" sz="1400">
                <a:solidFill>
                  <a:srgbClr val="FFFFFF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1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Classification of Trash for Recyclability Status</a:t>
            </a:r>
            <a:r>
              <a:rPr lang="en" sz="1400">
                <a:solidFill>
                  <a:srgbClr val="FFFFFF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1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.</a:t>
            </a:r>
            <a:endParaRPr sz="1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Contexto del problema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53" name="Google Shape;15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8025" y="1125625"/>
            <a:ext cx="5857851" cy="385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Contexto del problema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59" name="Google Shape;15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7464" y="1088400"/>
            <a:ext cx="5538979" cy="391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Contexto del problema</a:t>
            </a:r>
            <a:endParaRPr/>
          </a:p>
        </p:txBody>
      </p:sp>
      <p:sp>
        <p:nvSpPr>
          <p:cNvPr id="165" name="Google Shape;165;p18"/>
          <p:cNvSpPr txBox="1"/>
          <p:nvPr>
            <p:ph idx="1" type="body"/>
          </p:nvPr>
        </p:nvSpPr>
        <p:spPr>
          <a:xfrm>
            <a:off x="1297500" y="1370300"/>
            <a:ext cx="7038900" cy="346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L</a:t>
            </a:r>
            <a:r>
              <a:rPr lang="en" sz="1800"/>
              <a:t>a separación en la fuente es una alternativa </a:t>
            </a:r>
            <a:r>
              <a:rPr lang="en" sz="1800"/>
              <a:t>para evitar la saturación de los rellenos sanitarios </a:t>
            </a:r>
            <a:r>
              <a:rPr lang="en" sz="1800">
                <a:uFill>
                  <a:noFill/>
                </a:uFill>
                <a:hlinkClick r:id="rId3"/>
              </a:rPr>
              <a:t>(Superintendencia de Servicios Públicos Domiciliarios 2018)</a:t>
            </a:r>
            <a:r>
              <a:rPr lang="en" sz="1800"/>
              <a:t>.</a:t>
            </a:r>
            <a:endParaRPr sz="1800"/>
          </a:p>
          <a:p>
            <a:pPr indent="0" lvl="0" marL="457200" rtl="0" algn="just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just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Sin embargo, la separación en la fuente requiere procesos educativos que toman tiempo.</a:t>
            </a:r>
            <a:endParaRPr sz="1800"/>
          </a:p>
          <a:p>
            <a:pPr indent="0" lvl="0" marL="0" rtl="0" algn="just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i="1" sz="16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Contexto del problema</a:t>
            </a:r>
            <a:endParaRPr/>
          </a:p>
        </p:txBody>
      </p:sp>
      <p:sp>
        <p:nvSpPr>
          <p:cNvPr id="171" name="Google Shape;171;p19"/>
          <p:cNvSpPr txBox="1"/>
          <p:nvPr>
            <p:ph idx="1" type="body"/>
          </p:nvPr>
        </p:nvSpPr>
        <p:spPr>
          <a:xfrm>
            <a:off x="1115450" y="1370300"/>
            <a:ext cx="7221000" cy="346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La Superintendencia también pide aumentar al aprovechamiento de los residuos sólidos para </a:t>
            </a:r>
            <a:r>
              <a:rPr lang="en" sz="1800"/>
              <a:t>aliviar</a:t>
            </a:r>
            <a:r>
              <a:rPr lang="en" sz="1800"/>
              <a:t> los rellenos sanitarios.</a:t>
            </a:r>
            <a:endParaRPr sz="1800"/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1600"/>
              </a:spcBef>
              <a:spcAft>
                <a:spcPts val="3000"/>
              </a:spcAft>
              <a:buSzPts val="1800"/>
              <a:buChar char="●"/>
            </a:pPr>
            <a:r>
              <a:rPr lang="en" sz="1800"/>
              <a:t>Actualmente en Colombia se recicla alrededor del 17% de los residuos generados.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Contexto del problema</a:t>
            </a:r>
            <a:endParaRPr/>
          </a:p>
        </p:txBody>
      </p:sp>
      <p:sp>
        <p:nvSpPr>
          <p:cNvPr id="177" name="Google Shape;177;p20"/>
          <p:cNvSpPr txBox="1"/>
          <p:nvPr>
            <p:ph idx="1" type="body"/>
          </p:nvPr>
        </p:nvSpPr>
        <p:spPr>
          <a:xfrm>
            <a:off x="1115450" y="1370300"/>
            <a:ext cx="7221000" cy="346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i="1" lang="en" sz="2400">
                <a:solidFill>
                  <a:srgbClr val="FFFFFF"/>
                </a:solidFill>
              </a:rPr>
              <a:t>“La correcta clasificación de los residuos es la base para el éxito de programas de aprovechamiento y tratamiento de residuos.”  </a:t>
            </a:r>
            <a:endParaRPr i="1" sz="24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000">
                <a:solidFill>
                  <a:srgbClr val="FFFFFF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(Departamento Nacional de Planeación et al. 2016)</a:t>
            </a:r>
            <a:r>
              <a:rPr lang="en" sz="2000">
                <a:solidFill>
                  <a:srgbClr val="FFFFFF"/>
                </a:solidFill>
              </a:rPr>
              <a:t>.</a:t>
            </a:r>
            <a:endParaRPr sz="2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Contexto del problema</a:t>
            </a:r>
            <a:endParaRPr/>
          </a:p>
        </p:txBody>
      </p:sp>
      <p:sp>
        <p:nvSpPr>
          <p:cNvPr id="183" name="Google Shape;183;p21"/>
          <p:cNvSpPr txBox="1"/>
          <p:nvPr>
            <p:ph idx="1" type="body"/>
          </p:nvPr>
        </p:nvSpPr>
        <p:spPr>
          <a:xfrm>
            <a:off x="1115450" y="1370300"/>
            <a:ext cx="7221000" cy="346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A pesar de los avances en redes neuronales, muy pocos avances se han hecho en implementarlas en la separación de residuos.</a:t>
            </a:r>
            <a:endParaRPr sz="1800"/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Char char="●"/>
            </a:pPr>
            <a:r>
              <a:rPr lang="en" sz="1800"/>
              <a:t>Se reporta </a:t>
            </a:r>
            <a:r>
              <a:rPr lang="en" sz="1800"/>
              <a:t>ausencia de literatura en el uso de CNN para hacer separación de residuos </a:t>
            </a:r>
            <a:r>
              <a:rPr lang="en" sz="1800">
                <a:uFill>
                  <a:noFill/>
                </a:uFill>
                <a:hlinkClick r:id="rId3"/>
              </a:rPr>
              <a:t>(Adedeji y Wang 2019)</a:t>
            </a:r>
            <a:r>
              <a:rPr lang="en" sz="1800"/>
              <a:t> .</a:t>
            </a:r>
            <a:endParaRPr sz="2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